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3D9785-E6BF-4D01-A36C-8A6C34508309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751E2C-D6E5-4064-97E6-8588477BC26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po-mpu.com/432225624" TargetMode="External"/><Relationship Id="rId2" Type="http://schemas.openxmlformats.org/officeDocument/2006/relationships/hyperlink" Target="http://www.crpo-mpu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m.ginfo-edu.org/" TargetMode="External"/><Relationship Id="rId5" Type="http://schemas.openxmlformats.org/officeDocument/2006/relationships/hyperlink" Target="http://www.fumo-spo.ru/?p=news&amp;show=171" TargetMode="External"/><Relationship Id="rId4" Type="http://schemas.openxmlformats.org/officeDocument/2006/relationships/hyperlink" Target="http://www.fumo-spo.r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Обновление учебно-методических комплексов при реализации ОПОП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Зам.директора по ИМР И.А.Балабанова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Нормативные документы  УМК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ru-RU" sz="1600" b="1" dirty="0" smtClean="0"/>
              <a:t>1. ФЗ«Об </a:t>
            </a:r>
            <a:r>
              <a:rPr lang="ru-RU" sz="1600" b="1" dirty="0"/>
              <a:t>образовании в РФ» №273-ФЗ (статья 12) и </a:t>
            </a:r>
            <a:r>
              <a:rPr lang="ru-RU" sz="1600" b="1" dirty="0" smtClean="0"/>
              <a:t>приказ </a:t>
            </a:r>
            <a:r>
              <a:rPr lang="ru-RU" sz="1600" b="1" dirty="0" err="1"/>
              <a:t>Минобнауки</a:t>
            </a:r>
            <a:r>
              <a:rPr lang="ru-RU" sz="1600" b="1" dirty="0"/>
              <a:t> России № 464 «Об утверждении Порядка организации и осуществления образовательной деятельности по образовательным программам среднего профессионального образования» от 14 июня 2014  года (п.12) </a:t>
            </a:r>
            <a:endParaRPr lang="ru-RU" sz="1600" b="1" dirty="0" smtClean="0"/>
          </a:p>
          <a:p>
            <a:pPr indent="342900">
              <a:buFont typeface="Wingdings" pitchFamily="2" charset="2"/>
              <a:buChar char="Ø"/>
            </a:pPr>
            <a:r>
              <a:rPr lang="ru-RU" sz="1400" dirty="0"/>
              <a:t>учебный </a:t>
            </a:r>
            <a:r>
              <a:rPr lang="ru-RU" sz="1400" dirty="0" smtClean="0"/>
              <a:t>план</a:t>
            </a:r>
          </a:p>
          <a:p>
            <a:pPr indent="342900">
              <a:buFont typeface="Wingdings" pitchFamily="2" charset="2"/>
              <a:buChar char="Ø"/>
            </a:pPr>
            <a:r>
              <a:rPr lang="ru-RU" sz="1400" dirty="0" smtClean="0"/>
              <a:t> календарный </a:t>
            </a:r>
            <a:r>
              <a:rPr lang="ru-RU" sz="1400" dirty="0"/>
              <a:t>учебный </a:t>
            </a:r>
            <a:r>
              <a:rPr lang="ru-RU" sz="1400" dirty="0" smtClean="0"/>
              <a:t>график</a:t>
            </a:r>
          </a:p>
          <a:p>
            <a:pPr indent="342900">
              <a:buFont typeface="Wingdings" pitchFamily="2" charset="2"/>
              <a:buChar char="Ø"/>
            </a:pPr>
            <a:r>
              <a:rPr lang="ru-RU" sz="1400" dirty="0" smtClean="0"/>
              <a:t>рабочие </a:t>
            </a:r>
            <a:r>
              <a:rPr lang="ru-RU" sz="1400" dirty="0"/>
              <a:t>программы учебных предметов, курсов, дисциплин (модулей), </a:t>
            </a:r>
            <a:endParaRPr lang="ru-RU" sz="1400" dirty="0" smtClean="0"/>
          </a:p>
          <a:p>
            <a:pPr indent="342900">
              <a:buFont typeface="Wingdings" pitchFamily="2" charset="2"/>
              <a:buChar char="Ø"/>
            </a:pPr>
            <a:r>
              <a:rPr lang="ru-RU" sz="1400" dirty="0" smtClean="0"/>
              <a:t>оценочные </a:t>
            </a:r>
            <a:r>
              <a:rPr lang="ru-RU" sz="1400" dirty="0"/>
              <a:t>и методические материалы, </a:t>
            </a:r>
            <a:endParaRPr lang="ru-RU" sz="1400" dirty="0" smtClean="0"/>
          </a:p>
          <a:p>
            <a:pPr indent="342900">
              <a:buFont typeface="Wingdings" pitchFamily="2" charset="2"/>
              <a:buChar char="Ø"/>
            </a:pPr>
            <a:r>
              <a:rPr lang="ru-RU" sz="1400" dirty="0" smtClean="0"/>
              <a:t>иные </a:t>
            </a:r>
            <a:r>
              <a:rPr lang="ru-RU" sz="1400" dirty="0"/>
              <a:t>компоненты, обеспечивающие воспитание и обучение </a:t>
            </a:r>
            <a:r>
              <a:rPr lang="ru-RU" sz="1400" dirty="0" smtClean="0"/>
              <a:t>обучающихся</a:t>
            </a:r>
          </a:p>
          <a:p>
            <a:pPr indent="0">
              <a:spcBef>
                <a:spcPts val="0"/>
              </a:spcBef>
              <a:buNone/>
            </a:pPr>
            <a:r>
              <a:rPr lang="ru-RU" sz="1600" dirty="0" smtClean="0"/>
              <a:t>ОО </a:t>
            </a:r>
            <a:r>
              <a:rPr lang="ru-RU" sz="1600" dirty="0"/>
              <a:t>разрабатывают образовательные программы в соответствии с ФГОС и с учетом </a:t>
            </a:r>
            <a:r>
              <a:rPr lang="ru-RU" sz="1600" dirty="0" smtClean="0"/>
              <a:t>соответствующих примерных </a:t>
            </a:r>
            <a:r>
              <a:rPr lang="ru-RU" sz="1600" dirty="0"/>
              <a:t>образовательных </a:t>
            </a:r>
            <a:r>
              <a:rPr lang="ru-RU" sz="1600" dirty="0" smtClean="0"/>
              <a:t>программ</a:t>
            </a:r>
            <a:endParaRPr lang="ru-RU" sz="1600" dirty="0"/>
          </a:p>
          <a:p>
            <a:pPr indent="0">
              <a:buNone/>
            </a:pPr>
            <a:r>
              <a:rPr lang="ru-RU" sz="1600" b="1" dirty="0" smtClean="0"/>
              <a:t>2. Письмо </a:t>
            </a:r>
            <a:r>
              <a:rPr lang="ru-RU" sz="1600" b="1" dirty="0"/>
              <a:t>Минобразования РФ от 05.04.1999 № 16-52-58ин/16-13 (п.3.4) "О Рекомендациях по планированию, организации и проведению лабораторных работ и практических занятий в образовательных учреждениях среднего профессионального </a:t>
            </a:r>
            <a:r>
              <a:rPr lang="ru-RU" sz="1600" b="1" dirty="0" smtClean="0"/>
              <a:t>образования»: </a:t>
            </a:r>
          </a:p>
          <a:p>
            <a:pPr indent="342900">
              <a:buFont typeface="Wingdings" pitchFamily="2" charset="2"/>
              <a:buChar char="Ø"/>
            </a:pPr>
            <a:r>
              <a:rPr lang="ru-RU" sz="1400" dirty="0"/>
              <a:t>по каждой лабораторной работе и практическому занятию образовательным учреждением должны быть разработаны и утверждены методические указания по их проведению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Нормативные документы  УМК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13995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sz="1600" b="1" dirty="0"/>
              <a:t>3. Приказ </a:t>
            </a:r>
            <a:r>
              <a:rPr lang="ru-RU" sz="1600" b="1" dirty="0" err="1"/>
              <a:t>Минобрнауки</a:t>
            </a:r>
            <a:r>
              <a:rPr lang="ru-RU" sz="1600" b="1" dirty="0"/>
              <a:t> России от 18 апреля 2013 г. N 291 г. Москва "Об утверждении Положения о практике обучающихся, осваивающих основные профессиональные образовательные программы среднего профессионального образования": </a:t>
            </a:r>
          </a:p>
          <a:p>
            <a:pPr indent="342900">
              <a:buFont typeface="Wingdings" pitchFamily="2" charset="2"/>
              <a:buChar char="Ø"/>
            </a:pPr>
            <a:r>
              <a:rPr lang="ru-RU" sz="1400" dirty="0" smtClean="0"/>
              <a:t>программы </a:t>
            </a:r>
            <a:r>
              <a:rPr lang="ru-RU" sz="1400" dirty="0"/>
              <a:t>практики разрабатываются и утверждаются образовательной организацией, реализующей ОПОП СПО, самостоятельно и являются составной частью ОПОП СПО, обеспечивающей реализацию ФГОС </a:t>
            </a:r>
            <a:r>
              <a:rPr lang="ru-RU" sz="1400" dirty="0" smtClean="0"/>
              <a:t>СПО (п.3); </a:t>
            </a:r>
          </a:p>
          <a:p>
            <a:pPr indent="342900">
              <a:buFont typeface="Wingdings" pitchFamily="2" charset="2"/>
              <a:buChar char="Ø"/>
            </a:pPr>
            <a:r>
              <a:rPr lang="ru-RU" sz="1400" dirty="0"/>
              <a:t>Образовательные организации: разрабатывают и согласовывают с организациями программы практики, содержание и планируемые результаты практики разрабатывают и согласовывают с </a:t>
            </a:r>
            <a:r>
              <a:rPr lang="ru-RU" sz="1400" dirty="0" smtClean="0"/>
              <a:t>организациями </a:t>
            </a:r>
            <a:r>
              <a:rPr lang="ru-RU" sz="1400" dirty="0"/>
              <a:t>формы отчетности и оценочный материал прохождения практики» (</a:t>
            </a:r>
            <a:r>
              <a:rPr lang="ru-RU" sz="1400" dirty="0" smtClean="0"/>
              <a:t>п.14)</a:t>
            </a:r>
          </a:p>
          <a:p>
            <a:pPr indent="0">
              <a:buNone/>
            </a:pPr>
            <a:endParaRPr lang="ru-RU" sz="1400" b="1" dirty="0"/>
          </a:p>
          <a:p>
            <a:pPr indent="0">
              <a:buNone/>
            </a:pPr>
            <a:r>
              <a:rPr lang="ru-RU" sz="1600" b="1" dirty="0" smtClean="0"/>
              <a:t>4. ФГОС СПО</a:t>
            </a:r>
          </a:p>
          <a:p>
            <a:pPr indent="342900" fontAlgn="base">
              <a:buFont typeface="Wingdings" pitchFamily="2" charset="2"/>
              <a:buChar char="Ø"/>
            </a:pPr>
            <a:r>
              <a:rPr lang="ru-RU" sz="1400" dirty="0"/>
              <a:t>При реализации образовательной программы образовательная организация вправе применять </a:t>
            </a:r>
            <a:r>
              <a:rPr lang="ru-RU" sz="1400" b="1" dirty="0"/>
              <a:t>электронное обучение и дистанционные образовательные технологии</a:t>
            </a:r>
            <a:r>
              <a:rPr lang="ru-RU" sz="1400" dirty="0"/>
              <a:t>.</a:t>
            </a:r>
          </a:p>
          <a:p>
            <a:pPr indent="342900" fontAlgn="base">
              <a:buFont typeface="Wingdings" pitchFamily="2" charset="2"/>
              <a:buChar char="Ø"/>
            </a:pPr>
            <a:r>
              <a:rPr lang="ru-RU" sz="1400" dirty="0"/>
              <a:t>При обучении инвалидов и лиц с ограниченными возможностями здоровья </a:t>
            </a:r>
            <a:r>
              <a:rPr lang="ru-RU" sz="1400" b="1" dirty="0"/>
              <a:t>электронное обучение и дистанционные образовательные технологии</a:t>
            </a:r>
            <a:r>
              <a:rPr lang="ru-RU" sz="1400" dirty="0"/>
              <a:t> должны предусматривать возможность приема-передачи информации в доступных для них формах.</a:t>
            </a:r>
          </a:p>
          <a:p>
            <a:pPr indent="342900" fontAlgn="base">
              <a:buFont typeface="Wingdings" pitchFamily="2" charset="2"/>
              <a:buChar char="Ø"/>
            </a:pPr>
            <a:r>
              <a:rPr lang="ru-RU" sz="1400" dirty="0" smtClean="0"/>
              <a:t>Реализация </a:t>
            </a:r>
            <a:r>
              <a:rPr lang="ru-RU" sz="1400" dirty="0"/>
              <a:t>образовательной программы осуществляется образовательной организацией как самостоятельно, так и посредством </a:t>
            </a:r>
            <a:r>
              <a:rPr lang="ru-RU" sz="1400" b="1" dirty="0"/>
              <a:t>сетевой формы</a:t>
            </a:r>
            <a:r>
              <a:rPr lang="ru-RU" sz="1400" dirty="0" smtClean="0"/>
              <a:t>.</a:t>
            </a:r>
          </a:p>
          <a:p>
            <a:pPr indent="342900" fontAlgn="base">
              <a:buFont typeface="Wingdings" pitchFamily="2" charset="2"/>
              <a:buChar char="Ø"/>
            </a:pPr>
            <a:r>
              <a:rPr lang="ru-RU" sz="1400" dirty="0"/>
              <a:t>При формировании образовательной программы образовательная организация должна предусматривать включение </a:t>
            </a:r>
            <a:r>
              <a:rPr lang="ru-RU" sz="1400" b="1" dirty="0"/>
              <a:t>адаптационных дисциплин, обеспечивающих коррекцию нарушений развития и социальную адаптацию обучающихся инвалидов и лиц с ограниченными возможностями здоровья.</a:t>
            </a:r>
          </a:p>
          <a:p>
            <a:pPr indent="342900"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учебно-методический комплекс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ru-RU" sz="1800" dirty="0" smtClean="0"/>
              <a:t>совокупность учебно-программной </a:t>
            </a:r>
            <a:r>
              <a:rPr lang="ru-RU" sz="1800" dirty="0"/>
              <a:t>и учебно-методической документации  по учебной </a:t>
            </a:r>
            <a:r>
              <a:rPr lang="ru-RU" sz="1800" dirty="0" smtClean="0"/>
              <a:t>дисциплине (УД) или профессиональному модулю (ПМ)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/>
              <a:t>минимальный состав УМК учебной дисциплины </a:t>
            </a:r>
            <a:endParaRPr lang="ru-RU" sz="2400" b="1" dirty="0" smtClean="0"/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dirty="0" smtClean="0"/>
              <a:t>включает </a:t>
            </a:r>
            <a:r>
              <a:rPr lang="ru-RU" sz="2400" dirty="0"/>
              <a:t>следующие компоненты:</a:t>
            </a:r>
          </a:p>
          <a:p>
            <a:pPr lvl="0"/>
            <a:r>
              <a:rPr lang="ru-RU" sz="1800" dirty="0"/>
              <a:t>примерную </a:t>
            </a:r>
            <a:r>
              <a:rPr lang="ru-RU" sz="1800" dirty="0" smtClean="0"/>
              <a:t>программу, выписку </a:t>
            </a:r>
            <a:r>
              <a:rPr lang="ru-RU" sz="1800" dirty="0"/>
              <a:t>из ФГОС СПО с требованиями к результатам обучения по УД (умения, знания необходимые для освоения ПК и ОК);</a:t>
            </a:r>
          </a:p>
          <a:p>
            <a:pPr lvl="0"/>
            <a:r>
              <a:rPr lang="ru-RU" sz="1800" b="1" dirty="0"/>
              <a:t>рабочую программу </a:t>
            </a:r>
            <a:r>
              <a:rPr lang="ru-RU" sz="1800" b="1" dirty="0" smtClean="0"/>
              <a:t>УД</a:t>
            </a:r>
            <a:r>
              <a:rPr lang="ru-RU" sz="1800" dirty="0" smtClean="0"/>
              <a:t>;</a:t>
            </a:r>
            <a:endParaRPr lang="ru-RU" sz="1800" dirty="0"/>
          </a:p>
          <a:p>
            <a:pPr lvl="0"/>
            <a:r>
              <a:rPr lang="ru-RU" sz="1800" b="1" dirty="0"/>
              <a:t>методические указания (рекомендации) по выполнению лабораторных и практических работ</a:t>
            </a:r>
            <a:r>
              <a:rPr lang="ru-RU" sz="1800" dirty="0"/>
              <a:t>, предусмотренных рабочей программой </a:t>
            </a:r>
            <a:r>
              <a:rPr lang="ru-RU" sz="1800" dirty="0" smtClean="0"/>
              <a:t>УД;</a:t>
            </a:r>
            <a:endParaRPr lang="ru-RU" sz="1800" dirty="0"/>
          </a:p>
          <a:p>
            <a:pPr lvl="0"/>
            <a:r>
              <a:rPr lang="ru-RU" sz="1800" b="1" dirty="0"/>
              <a:t>методические указания </a:t>
            </a:r>
            <a:r>
              <a:rPr lang="ru-RU" sz="1800" b="1" dirty="0" smtClean="0"/>
              <a:t>(рекомендации</a:t>
            </a:r>
            <a:r>
              <a:rPr lang="ru-RU" sz="1800" b="1" dirty="0"/>
              <a:t>) по выполнению всех видов самостоятельной работы студентов</a:t>
            </a:r>
            <a:r>
              <a:rPr lang="ru-RU" sz="1800" dirty="0"/>
              <a:t>, предусмотренных рабочей </a:t>
            </a:r>
            <a:r>
              <a:rPr lang="ru-RU" sz="1800" dirty="0" smtClean="0"/>
              <a:t>программой;</a:t>
            </a:r>
            <a:endParaRPr lang="ru-RU" sz="1800" dirty="0"/>
          </a:p>
          <a:p>
            <a:pPr lvl="0"/>
            <a:r>
              <a:rPr lang="ru-RU" sz="1800" b="1" dirty="0"/>
              <a:t>фонды оценочных средств</a:t>
            </a:r>
            <a:r>
              <a:rPr lang="ru-RU" sz="1800" dirty="0"/>
              <a:t> для текущего контроля успеваемости и промежуточной аттестации </a:t>
            </a:r>
            <a:r>
              <a:rPr lang="ru-RU" sz="1800" dirty="0" smtClean="0"/>
              <a:t>.</a:t>
            </a:r>
            <a:endParaRPr lang="ru-RU" sz="1800" dirty="0"/>
          </a:p>
          <a:p>
            <a:pPr indent="0" algn="ctr"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учебно-методический комплекс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/>
              <a:t>Минимальный состав УМК профессионального модуля</a:t>
            </a:r>
            <a:r>
              <a:rPr lang="ru-RU" sz="1600" dirty="0"/>
              <a:t> включает следующие компоненты:</a:t>
            </a:r>
          </a:p>
          <a:p>
            <a:pPr lvl="0"/>
            <a:r>
              <a:rPr lang="ru-RU" sz="1600" dirty="0"/>
              <a:t>примерную </a:t>
            </a:r>
            <a:r>
              <a:rPr lang="ru-RU" sz="1600" dirty="0" smtClean="0"/>
              <a:t>программу ПМ;</a:t>
            </a:r>
            <a:endParaRPr lang="ru-RU" sz="1600" dirty="0"/>
          </a:p>
          <a:p>
            <a:pPr lvl="0"/>
            <a:r>
              <a:rPr lang="ru-RU" sz="1600" b="1" dirty="0"/>
              <a:t>рабочую программу ПМ </a:t>
            </a:r>
            <a:r>
              <a:rPr lang="ru-RU" sz="1600" dirty="0" smtClean="0"/>
              <a:t>;</a:t>
            </a:r>
            <a:endParaRPr lang="ru-RU" sz="1600" dirty="0"/>
          </a:p>
          <a:p>
            <a:pPr lvl="0"/>
            <a:r>
              <a:rPr lang="ru-RU" sz="1600" b="1" dirty="0"/>
              <a:t>методические указания (рекомендации) по выполнению лабораторных и практических работ по </a:t>
            </a:r>
            <a:r>
              <a:rPr lang="ru-RU" sz="1600" dirty="0"/>
              <a:t>междисциплинарным курсам (МДК) в составе модуля, предусмотренных рабочей программой </a:t>
            </a:r>
            <a:r>
              <a:rPr lang="ru-RU" sz="1600" dirty="0" smtClean="0"/>
              <a:t>ПМ;</a:t>
            </a:r>
            <a:endParaRPr lang="ru-RU" sz="1600" dirty="0"/>
          </a:p>
          <a:p>
            <a:pPr lvl="0"/>
            <a:r>
              <a:rPr lang="ru-RU" sz="1600" b="1" dirty="0"/>
              <a:t>методические указания (рекомендации) по выполнению всех видов самостоятельной работы студентов по МДК</a:t>
            </a:r>
            <a:r>
              <a:rPr lang="ru-RU" sz="1600" dirty="0"/>
              <a:t>, предусмотренных рабочей программой </a:t>
            </a:r>
            <a:r>
              <a:rPr lang="ru-RU" sz="1600" dirty="0" smtClean="0"/>
              <a:t>ПМ;</a:t>
            </a:r>
            <a:endParaRPr lang="ru-RU" sz="1600" dirty="0"/>
          </a:p>
          <a:p>
            <a:pPr lvl="0"/>
            <a:r>
              <a:rPr lang="ru-RU" sz="1600" b="1" dirty="0"/>
              <a:t>фонды оценочных средств</a:t>
            </a:r>
            <a:r>
              <a:rPr lang="ru-RU" sz="1600" dirty="0"/>
              <a:t> для текущего контроля успеваемости и промежуточной </a:t>
            </a:r>
            <a:r>
              <a:rPr lang="ru-RU" sz="1600" dirty="0" smtClean="0"/>
              <a:t>аттестации: </a:t>
            </a:r>
            <a:r>
              <a:rPr lang="ru-RU" sz="1600" dirty="0"/>
              <a:t>фонд оценочных средств по МДК, включающий описание форм и методов текущего контроля успеваемости и промежуточной аттестации по МДК, фонд оценочных средств по практике (учебной, при ее наличие, и производственной) включающий, кроме описания текущего контроля успеваемости и промежуточной аттестации по практике, формы отчетной документации (аттестационного листа, характеристики, дневника практики и отчета по </a:t>
            </a:r>
            <a:r>
              <a:rPr lang="ru-RU" sz="1600" dirty="0" smtClean="0"/>
              <a:t>практике); </a:t>
            </a:r>
            <a:r>
              <a:rPr lang="ru-RU" sz="1600" dirty="0"/>
              <a:t>фонд оценочных средств для экзамена квалификационного по ПМ.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Центр развития профессионального образования (ЦРПО) Московский политехнический университет </a:t>
            </a:r>
            <a:r>
              <a:rPr lang="en-US" sz="2400" dirty="0" smtClean="0">
                <a:hlinkClick r:id="rId2"/>
              </a:rPr>
              <a:t>http://www.crpo-mpu.com/</a:t>
            </a:r>
            <a:r>
              <a:rPr lang="ru-RU" sz="2400" dirty="0" smtClean="0"/>
              <a:t>  - </a:t>
            </a:r>
            <a:r>
              <a:rPr lang="ru-RU" sz="2400" i="1" dirty="0" smtClean="0"/>
              <a:t>информационное и </a:t>
            </a:r>
            <a:r>
              <a:rPr lang="ru-RU" sz="2400" i="1" dirty="0"/>
              <a:t>методическое сопровождение </a:t>
            </a:r>
            <a:r>
              <a:rPr lang="ru-RU" sz="2400" i="1"/>
              <a:t>профессионального </a:t>
            </a:r>
            <a:r>
              <a:rPr lang="ru-RU" sz="2400" i="1" smtClean="0"/>
              <a:t>образования: </a:t>
            </a:r>
            <a:r>
              <a:rPr lang="ru-RU" sz="2400" i="1" dirty="0" smtClean="0"/>
              <a:t>рекомендации по разработке учебных планов </a:t>
            </a:r>
            <a:r>
              <a:rPr lang="en-US" sz="2400" i="1" dirty="0" smtClean="0">
                <a:hlinkClick r:id="rId3"/>
              </a:rPr>
              <a:t>http://</a:t>
            </a:r>
            <a:r>
              <a:rPr lang="en-US" sz="2400" i="1" dirty="0" smtClean="0">
                <a:hlinkClick r:id="rId3"/>
              </a:rPr>
              <a:t>www.crpo-mpu.com/432225624</a:t>
            </a:r>
            <a:r>
              <a:rPr lang="ru-RU" sz="2400" i="1" dirty="0" smtClean="0"/>
              <a:t> </a:t>
            </a:r>
            <a:endParaRPr lang="ru-RU" sz="2400" dirty="0" smtClean="0"/>
          </a:p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ФУМО  СПО </a:t>
            </a:r>
            <a:r>
              <a:rPr lang="en-US" sz="2400" dirty="0" smtClean="0">
                <a:hlinkClick r:id="rId4"/>
              </a:rPr>
              <a:t>http://www.fumo-spo.ru</a:t>
            </a:r>
            <a:r>
              <a:rPr lang="ru-RU" sz="2400" dirty="0" smtClean="0"/>
              <a:t>, примерные ОПОП </a:t>
            </a:r>
            <a:r>
              <a:rPr lang="en-US" sz="2400" dirty="0" smtClean="0">
                <a:hlinkClick r:id="rId5"/>
              </a:rPr>
              <a:t>http://www.fumo-spo.ru/?p=news&amp;show=171</a:t>
            </a:r>
            <a:r>
              <a:rPr lang="ru-RU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ФГАОУ ДПО ГИНФО </a:t>
            </a:r>
            <a:r>
              <a:rPr lang="en-US" sz="2400" dirty="0" smtClean="0">
                <a:hlinkClick r:id="rId6"/>
              </a:rPr>
              <a:t>http://um.ginfo-edu.org/</a:t>
            </a:r>
            <a:r>
              <a:rPr lang="ru-RU" sz="2400" dirty="0" smtClean="0"/>
              <a:t>  - </a:t>
            </a:r>
            <a:r>
              <a:rPr lang="ru-RU" sz="2400" i="1" dirty="0" smtClean="0"/>
              <a:t>виртуальная учебная </a:t>
            </a:r>
            <a:r>
              <a:rPr lang="ru-RU" sz="2400" i="1" dirty="0"/>
              <a:t>среда для профессионального образования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Обучение педагогов: новые ФГОС, новые образовательные технологии, электронное и дистанционное обучение</a:t>
            </a:r>
          </a:p>
          <a:p>
            <a:r>
              <a:rPr lang="ru-RU" dirty="0" smtClean="0"/>
              <a:t>Обеспечение педагогов: примерные программы, создание электронной среды обучения</a:t>
            </a:r>
          </a:p>
          <a:p>
            <a:r>
              <a:rPr lang="ru-RU" dirty="0" smtClean="0"/>
              <a:t>Контроль реализации</a:t>
            </a:r>
          </a:p>
          <a:p>
            <a:r>
              <a:rPr lang="ru-RU" dirty="0" smtClean="0"/>
              <a:t>…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</TotalTime>
  <Words>478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Обновление учебно-методических комплексов при реализации ОПОП</vt:lpstr>
      <vt:lpstr>Нормативные документы  УМК</vt:lpstr>
      <vt:lpstr>Нормативные документы  УМК</vt:lpstr>
      <vt:lpstr>учебно-методический комплекс  </vt:lpstr>
      <vt:lpstr>учебно-методический комплекс  </vt:lpstr>
      <vt:lpstr>Информационные ресурсы</vt:lpstr>
      <vt:lpstr>Мероприятия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Обновление учебно-методических комплексов при реализации ОПОП</dc:title>
  <dc:creator>Кабинет 5</dc:creator>
  <cp:lastModifiedBy>Кабинет 5</cp:lastModifiedBy>
  <cp:revision>15</cp:revision>
  <dcterms:created xsi:type="dcterms:W3CDTF">2018-10-09T10:58:23Z</dcterms:created>
  <dcterms:modified xsi:type="dcterms:W3CDTF">2018-10-09T13:17:12Z</dcterms:modified>
</cp:coreProperties>
</file>